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7680325" cy="9966325"/>
  <p:notesSz cx="6858000" cy="9144000"/>
  <p:defaultTextStyle>
    <a:defPPr>
      <a:defRPr lang="en-US"/>
    </a:defPPr>
    <a:lvl1pPr marL="0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1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7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2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8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3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9">
          <p15:clr>
            <a:srgbClr val="A4A3A4"/>
          </p15:clr>
        </p15:guide>
        <p15:guide id="2" pos="24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0" d="100"/>
          <a:sy n="100" d="100"/>
        </p:scale>
        <p:origin x="2968" y="-736"/>
      </p:cViewPr>
      <p:guideLst>
        <p:guide orient="horz" pos="3139"/>
        <p:guide pos="24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3096021"/>
            <a:ext cx="6528276" cy="213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50" y="5647585"/>
            <a:ext cx="5376228" cy="25469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7531" y="579062"/>
            <a:ext cx="1450728" cy="12358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682" y="579062"/>
            <a:ext cx="4226847" cy="12358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92" y="6404288"/>
            <a:ext cx="6528276" cy="197942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92" y="4224155"/>
            <a:ext cx="6528276" cy="21801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681" y="3379784"/>
            <a:ext cx="2838787" cy="9557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9475" y="3379784"/>
            <a:ext cx="2838786" cy="9557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7" y="399115"/>
            <a:ext cx="6912294" cy="1661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6" y="2230890"/>
            <a:ext cx="3393477" cy="929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1" indent="0">
              <a:buNone/>
              <a:defRPr sz="1600" b="1"/>
            </a:lvl5pPr>
            <a:lvl6pPr marL="2285627" indent="0">
              <a:buNone/>
              <a:defRPr sz="1600" b="1"/>
            </a:lvl6pPr>
            <a:lvl7pPr marL="2742752" indent="0">
              <a:buNone/>
              <a:defRPr sz="1600" b="1"/>
            </a:lvl7pPr>
            <a:lvl8pPr marL="3199878" indent="0">
              <a:buNone/>
              <a:defRPr sz="1600" b="1"/>
            </a:lvl8pPr>
            <a:lvl9pPr marL="36570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16" y="3160619"/>
            <a:ext cx="3393477" cy="57421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500" y="2230890"/>
            <a:ext cx="3394809" cy="929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1" indent="0">
              <a:buNone/>
              <a:defRPr sz="1600" b="1"/>
            </a:lvl5pPr>
            <a:lvl6pPr marL="2285627" indent="0">
              <a:buNone/>
              <a:defRPr sz="1600" b="1"/>
            </a:lvl6pPr>
            <a:lvl7pPr marL="2742752" indent="0">
              <a:buNone/>
              <a:defRPr sz="1600" b="1"/>
            </a:lvl7pPr>
            <a:lvl8pPr marL="3199878" indent="0">
              <a:buNone/>
              <a:defRPr sz="1600" b="1"/>
            </a:lvl8pPr>
            <a:lvl9pPr marL="36570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500" y="3160619"/>
            <a:ext cx="3394809" cy="57421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7" y="396810"/>
            <a:ext cx="2526774" cy="1688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795" y="396807"/>
            <a:ext cx="4293515" cy="85059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17" y="2085546"/>
            <a:ext cx="2526774" cy="6817244"/>
          </a:xfrm>
        </p:spPr>
        <p:txBody>
          <a:bodyPr/>
          <a:lstStyle>
            <a:lvl1pPr marL="0" indent="0">
              <a:buNone/>
              <a:defRPr sz="1500"/>
            </a:lvl1pPr>
            <a:lvl2pPr marL="457126" indent="0">
              <a:buNone/>
              <a:defRPr sz="13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1" indent="0">
              <a:buNone/>
              <a:defRPr sz="900"/>
            </a:lvl5pPr>
            <a:lvl6pPr marL="2285627" indent="0">
              <a:buNone/>
              <a:defRPr sz="900"/>
            </a:lvl6pPr>
            <a:lvl7pPr marL="2742752" indent="0">
              <a:buNone/>
              <a:defRPr sz="900"/>
            </a:lvl7pPr>
            <a:lvl8pPr marL="3199878" indent="0">
              <a:buNone/>
              <a:defRPr sz="900"/>
            </a:lvl8pPr>
            <a:lvl9pPr marL="36570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98" y="6976429"/>
            <a:ext cx="4608195" cy="8236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5398" y="890511"/>
            <a:ext cx="4608195" cy="5979795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1" indent="0">
              <a:buNone/>
              <a:defRPr sz="2000"/>
            </a:lvl5pPr>
            <a:lvl6pPr marL="2285627" indent="0">
              <a:buNone/>
              <a:defRPr sz="2000"/>
            </a:lvl6pPr>
            <a:lvl7pPr marL="2742752" indent="0">
              <a:buNone/>
              <a:defRPr sz="2000"/>
            </a:lvl7pPr>
            <a:lvl8pPr marL="3199878" indent="0">
              <a:buNone/>
              <a:defRPr sz="2000"/>
            </a:lvl8pPr>
            <a:lvl9pPr marL="36570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5398" y="7800035"/>
            <a:ext cx="4608195" cy="1169657"/>
          </a:xfrm>
        </p:spPr>
        <p:txBody>
          <a:bodyPr/>
          <a:lstStyle>
            <a:lvl1pPr marL="0" indent="0">
              <a:buNone/>
              <a:defRPr sz="1500"/>
            </a:lvl1pPr>
            <a:lvl2pPr marL="457126" indent="0">
              <a:buNone/>
              <a:defRPr sz="13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1" indent="0">
              <a:buNone/>
              <a:defRPr sz="900"/>
            </a:lvl5pPr>
            <a:lvl6pPr marL="2285627" indent="0">
              <a:buNone/>
              <a:defRPr sz="900"/>
            </a:lvl6pPr>
            <a:lvl7pPr marL="2742752" indent="0">
              <a:buNone/>
              <a:defRPr sz="900"/>
            </a:lvl7pPr>
            <a:lvl8pPr marL="3199878" indent="0">
              <a:buNone/>
              <a:defRPr sz="900"/>
            </a:lvl8pPr>
            <a:lvl9pPr marL="36570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17" y="399115"/>
            <a:ext cx="6912294" cy="1661054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7" y="2325476"/>
            <a:ext cx="6912294" cy="657731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16" y="9237309"/>
            <a:ext cx="1792076" cy="53061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B0E5-6E57-0C49-9C72-6F3EA6976FA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12" y="9237309"/>
            <a:ext cx="2432103" cy="53061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4233" y="9237309"/>
            <a:ext cx="1792076" cy="53061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C1A2-3027-0D42-B947-F35BBD91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2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4" indent="-342844" algn="l" defTabSz="45712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9" indent="-285704" algn="l" defTabSz="45712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3" indent="-228562" algn="l" defTabSz="4571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9" indent="-228562" algn="l" defTabSz="45712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4" indent="-228562" algn="l" defTabSz="45712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0" indent="-228562" algn="l" defTabSz="4571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5" indent="-228562" algn="l" defTabSz="4571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0" indent="-228562" algn="l" defTabSz="4571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6" indent="-228562" algn="l" defTabSz="4571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1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7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2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8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3" algn="l" defTabSz="457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1784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Professional Development Day</a:t>
            </a: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11 am Grades 2-4 Parent /Student Visitation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400" y="2404894"/>
            <a:ext cx="106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 smtClean="0"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First Day of School</a:t>
            </a:r>
          </a:p>
          <a:p>
            <a:pPr algn="ctr"/>
            <a:endParaRPr lang="en-US" sz="800" dirty="0" smtClean="0"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3:30 Staff Mtg.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3416300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Labor Day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400" y="43409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3:30 IL Mtg.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7400" y="4955996"/>
            <a:ext cx="96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8:00 am</a:t>
            </a: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Grade level Mtg.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800" y="4108966"/>
            <a:ext cx="36703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AIMSWEB Benchmark Testing Sept. 8-15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715639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3:30</a:t>
            </a: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Curriculum</a:t>
            </a:r>
          </a:p>
          <a:p>
            <a:pPr algn="ctr"/>
            <a:r>
              <a:rPr lang="en-US" sz="800" dirty="0" smtClean="0">
                <a:latin typeface="Arial"/>
                <a:cs typeface="Arial"/>
              </a:rPr>
              <a:t>Council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300" y="9309100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Data Analysis Mtgs.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400" y="9279354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/>
                <a:cs typeface="Arial"/>
              </a:rPr>
              <a:t>Elementary Open House</a:t>
            </a:r>
            <a:endParaRPr lang="en-US" sz="8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300" y="7613134"/>
            <a:ext cx="30353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AIMSWEB Benchmark Testing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1100" y="1253084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August 31</a:t>
            </a:r>
            <a:r>
              <a:rPr lang="en-US" sz="1200" baseline="30000" dirty="0" smtClean="0">
                <a:latin typeface="Arial"/>
                <a:cs typeface="Arial"/>
              </a:rPr>
              <a:t>st</a:t>
            </a:r>
          </a:p>
          <a:p>
            <a:pPr algn="ctr"/>
            <a:r>
              <a:rPr lang="en-US" sz="1200" b="1" baseline="30000" dirty="0" smtClean="0">
                <a:latin typeface="Arial"/>
                <a:cs typeface="Arial"/>
              </a:rPr>
              <a:t>Staff </a:t>
            </a:r>
            <a:r>
              <a:rPr lang="en-US" sz="1200" b="1" baseline="30000" dirty="0" err="1" smtClean="0">
                <a:latin typeface="Arial"/>
                <a:cs typeface="Arial"/>
              </a:rPr>
              <a:t>Inservice</a:t>
            </a:r>
            <a:r>
              <a:rPr lang="en-US" sz="1200" b="1" baseline="30000" dirty="0" smtClean="0">
                <a:latin typeface="Arial"/>
                <a:cs typeface="Arial"/>
              </a:rPr>
              <a:t> Day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6900" y="2653060"/>
            <a:ext cx="20193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ELA &amp; Math Pretests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9400" y="4156333"/>
            <a:ext cx="10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Begin Math Module 1: 23 days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" y="3677335"/>
            <a:ext cx="10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Begin ELA Module 1: Approx.35 days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5600" y="2376061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2:20 Team Mtg.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5600" y="4427587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2:20 Team Mtg.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5600" y="577043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2:20 Team Mtg.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5600" y="77482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2:20 Team Mtg.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5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743200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Staff Mtg.</a:t>
            </a:r>
            <a:endParaRPr 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14700" y="4432300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IL Mtg.</a:t>
            </a:r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70123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8:00am Grade Level Mtg.</a:t>
            </a:r>
            <a:endParaRPr lang="en-US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4600" y="4216400"/>
            <a:ext cx="51435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Interim Assessments Quarter 4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0900" y="472079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Happy B-Day Val!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3300" y="604159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Curriculum Council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66389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Father’s Day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4600" y="764179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Data Analysis Mtgs.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9900" y="6397198"/>
            <a:ext cx="1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Last Day!!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73700" y="2732732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3700" y="394746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5600" y="6089304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5600" y="362773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2821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264474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End of 5 weeks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2000" y="4445000"/>
            <a:ext cx="104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3:30 Staff Mtg. 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206500" y="6114534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Columbus Day</a:t>
            </a:r>
            <a:endParaRPr lang="en-US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02000" y="6128434"/>
            <a:ext cx="104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IL Mtg.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302000" y="65659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8:00 am grade level mtg.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213100"/>
            <a:ext cx="101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Peter Rabbit Tales: </a:t>
            </a:r>
            <a:r>
              <a:rPr lang="en-US" sz="900" b="1" dirty="0" err="1" smtClean="0"/>
              <a:t>Reg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Lenna</a:t>
            </a:r>
            <a:r>
              <a:rPr lang="en-US" sz="900" b="1" dirty="0" smtClean="0"/>
              <a:t> 11:00 am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9232900"/>
            <a:ext cx="60325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Interim Assessment Week: Quarter 1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886356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Curriculum Council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524500" y="87249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½ Day for Students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65900" y="9094232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Halloween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24500" y="42603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End Math Module 1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24500" y="75399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End ELA Module 1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2100" y="567694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Begin Math Module 2 Approx. 20 Days 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2100" y="870934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Begin ELA Module 2A or 2B Approx. 40 Days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61000" y="2468315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24500" y="4029502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61000" y="5999118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24500" y="7304444"/>
            <a:ext cx="97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24500" y="2132162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</a:t>
            </a:r>
            <a:r>
              <a:rPr lang="en-US" sz="900" b="1" baseline="30000" dirty="0" smtClean="0"/>
              <a:t>st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228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00" y="2456934"/>
            <a:ext cx="86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Daylight Savings Time Ends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Teacher </a:t>
            </a:r>
            <a:r>
              <a:rPr lang="en-US" sz="900" dirty="0" err="1" smtClean="0"/>
              <a:t>Inservice</a:t>
            </a:r>
            <a:r>
              <a:rPr lang="en-US" sz="900" dirty="0" smtClean="0"/>
              <a:t> Day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327400" y="2667000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Staff Mtg.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5511800" y="26670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 of First Quarter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184400" y="404443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Data Analysis Mtg.</a:t>
            </a:r>
          </a:p>
          <a:p>
            <a:pPr algn="ctr"/>
            <a:r>
              <a:rPr lang="en-US" sz="900" b="1" dirty="0" smtClean="0"/>
              <a:t>Grades Due</a:t>
            </a:r>
          </a:p>
          <a:p>
            <a:pPr algn="ctr"/>
            <a:r>
              <a:rPr lang="en-US" sz="900" b="1" dirty="0" smtClean="0"/>
              <a:t>3:30 Curriculum Council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27400" y="4394200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Veteran’s Day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2900" y="4199067"/>
            <a:ext cx="96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First Quarter Report Cards Go Home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327400" y="600710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8:00 am Grade level mtg.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7400" y="7632700"/>
            <a:ext cx="30607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Thanksgiving Break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1800" y="23611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 Math Module 2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79400" y="3993802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Begin  Math Module Approx. 20 Days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2900" y="2130336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2900" y="3993802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2900" y="6111268"/>
            <a:ext cx="102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61000" y="370530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</a:t>
            </a:r>
            <a:r>
              <a:rPr lang="en-US" sz="900" b="1" baseline="30000" dirty="0" smtClean="0"/>
              <a:t>nd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796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-6422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743200"/>
            <a:ext cx="96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Staff Mtg.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184400" y="43561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Curriculum Council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263900" y="4439250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IL Mtg.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263900" y="3986768"/>
            <a:ext cx="1168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On Stage for Youth</a:t>
            </a:r>
          </a:p>
          <a:p>
            <a:pPr algn="ctr"/>
            <a:r>
              <a:rPr lang="en-US" sz="900" dirty="0" smtClean="0"/>
              <a:t>“Lightning Thief”</a:t>
            </a:r>
          </a:p>
          <a:p>
            <a:pPr algn="ctr"/>
            <a:r>
              <a:rPr lang="en-US" sz="900" dirty="0" smtClean="0"/>
              <a:t>12:30 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356100"/>
            <a:ext cx="901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 of 5 Weeks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2639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Happy B-Day Susan!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9911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8:00 am Grade level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3300" y="75692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Happy B-Day Kim!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7697316"/>
            <a:ext cx="38989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Winter Break!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5600" y="9194800"/>
            <a:ext cx="66040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                 Winter Break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5880100"/>
            <a:ext cx="901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ELA Modules 2A &amp; 2B</a:t>
            </a:r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2558534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Math Module 3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5600" y="3986768"/>
            <a:ext cx="9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Begin Math Module 4</a:t>
            </a:r>
          </a:p>
          <a:p>
            <a:pPr algn="ctr"/>
            <a:r>
              <a:rPr lang="en-US" sz="900" b="1" dirty="0" smtClean="0"/>
              <a:t>Approx. 16 days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365802"/>
            <a:ext cx="96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125268"/>
            <a:ext cx="96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61000" y="5661968"/>
            <a:ext cx="96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3828704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</a:t>
            </a:r>
            <a:r>
              <a:rPr lang="en-US" sz="900" b="1" baseline="30000" dirty="0" smtClean="0"/>
              <a:t>rd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286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-44522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000" y="2571234"/>
            <a:ext cx="17145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Winter Break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6500" y="4425434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School Resumes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365500" y="4403636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Staff Mtg.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6012934"/>
            <a:ext cx="71628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Aimsweb</a:t>
            </a:r>
            <a:r>
              <a:rPr lang="en-US" sz="1200" b="1" dirty="0" smtClean="0"/>
              <a:t> Benchmark Testing/Interim Assessments Second Quarter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6182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Curriculum Council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302000" y="573730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3:30 IL Mtg.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470400" y="48387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Happy B-Day Erin!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270000" y="7569200"/>
            <a:ext cx="93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MLK Day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9100" y="65278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Happy B-Day Chris!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652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8:00 am Grade level  Mtg.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8800" y="93460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Data Analysis Mtg.</a:t>
            </a:r>
            <a:endParaRPr lang="en-US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5600" y="93460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of 2</a:t>
            </a:r>
            <a:r>
              <a:rPr lang="en-US" sz="900" b="1" baseline="30000" dirty="0" smtClean="0"/>
              <a:t>nd</a:t>
            </a:r>
            <a:r>
              <a:rPr lang="en-US" sz="900" b="1" dirty="0" smtClean="0"/>
              <a:t> Quarter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4000" y="3997236"/>
            <a:ext cx="100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Begin ELA Module 3A or 3B </a:t>
            </a:r>
          </a:p>
          <a:p>
            <a:pPr algn="ctr"/>
            <a:r>
              <a:rPr lang="en-US" sz="900" dirty="0" smtClean="0"/>
              <a:t>Approx. 40 days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" y="5117152"/>
            <a:ext cx="100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Begin Math Module 5 Approx. 28 Days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35600" y="4403636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5600" y="5782102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35600" y="7719368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5600" y="9148634"/>
            <a:ext cx="100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5600" y="8833536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4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50435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25908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Teacher </a:t>
            </a:r>
            <a:r>
              <a:rPr lang="en-US" sz="900" b="1" dirty="0" err="1" smtClean="0"/>
              <a:t>Inservice</a:t>
            </a:r>
            <a:r>
              <a:rPr lang="en-US" sz="900" b="1" dirty="0" smtClean="0"/>
              <a:t> Day</a:t>
            </a:r>
            <a:endParaRPr 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9300" y="2749034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Staff Mtg.</a:t>
            </a:r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5600" y="2628900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</a:t>
            </a:r>
            <a:r>
              <a:rPr lang="en-US" sz="900" b="1" baseline="30000" dirty="0" smtClean="0"/>
              <a:t>nd</a:t>
            </a:r>
            <a:r>
              <a:rPr lang="en-US" sz="900" b="1" dirty="0" smtClean="0"/>
              <a:t> quarter Report Cards Go Home</a:t>
            </a:r>
            <a:endParaRPr lang="en-US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4100" y="2641600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</a:t>
            </a:r>
            <a:r>
              <a:rPr lang="en-US" sz="900" b="1" baseline="30000" dirty="0" smtClean="0"/>
              <a:t>nd</a:t>
            </a:r>
            <a:r>
              <a:rPr lang="en-US" sz="900" b="1" dirty="0" smtClean="0"/>
              <a:t> quarter Grades Due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9300" y="4438134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IL Mtg.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9300" y="4971534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8:00 am Grade Level Mtg.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5900" y="4997966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Valentine’s Day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6500" y="4971534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President’s Day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7500" y="5962134"/>
            <a:ext cx="69723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Mid-Winter Break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5600" y="7600434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Math Module 5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5900" y="8185666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Begin  Math Module 6 Approx. </a:t>
            </a:r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2900" y="2423468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22900" y="4386218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5600" y="7421602"/>
            <a:ext cx="105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174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570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724750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Staff Mtg.</a:t>
            </a:r>
            <a:endParaRPr 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22900" y="2724750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of 5 Weeks</a:t>
            </a:r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4356100"/>
            <a:ext cx="35179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Begin Grade 3 &amp; 4 Interim Assessments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5200" y="403285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Curriculum Council</a:t>
            </a:r>
            <a:endParaRPr lang="en-US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87700" y="4424064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IL Mtg.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11500" y="465712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8:00am Grade Level Mtg.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7800" y="597595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Daylight Savings Time Begins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071450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Easter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47900" y="9334500"/>
            <a:ext cx="35179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Finish Grade 3 &amp; 4 Interim Assessments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5900" y="3142734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Half Day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6900" y="7652266"/>
            <a:ext cx="58166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Spring Break!!!!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17600" y="8186866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Day Off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22900" y="235541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ELA Module 3A</a:t>
            </a:r>
          </a:p>
          <a:p>
            <a:pPr algn="ctr"/>
            <a:r>
              <a:rPr lang="en-US" sz="900" b="1" dirty="0" smtClean="0"/>
              <a:t>&amp; 3B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2900" y="435009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Math Module 6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5100" y="337356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Begin ELA Module 4 Approx. 40 days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800" y="5480396"/>
            <a:ext cx="111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Begin Math Module 7 Approx. 40 days 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2900" y="4119264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22900" y="2124586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22900" y="6119860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2900" y="181867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5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4869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4279900"/>
            <a:ext cx="32131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NYS ELA Assessments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14700" y="408836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Staff Mtg.</a:t>
            </a:r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4700" y="5981700"/>
            <a:ext cx="31115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NYS Math Assessments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0100" y="571396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3:30 IL Mtg.</a:t>
            </a:r>
            <a:endParaRPr lang="en-US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63627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8:00 am. Grade Level Mtg.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48300" y="565046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End of 3</a:t>
            </a:r>
            <a:r>
              <a:rPr lang="en-US" sz="900" b="1" baseline="30000" dirty="0" smtClean="0"/>
              <a:t>rd</a:t>
            </a:r>
            <a:r>
              <a:rPr lang="en-US" sz="900" b="1" dirty="0" smtClean="0"/>
              <a:t> Quarter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48300" y="76073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Report Cards Go Home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6616616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Teacher </a:t>
            </a:r>
            <a:r>
              <a:rPr lang="en-US" sz="900" b="1" dirty="0" err="1" smtClean="0"/>
              <a:t>Inservice</a:t>
            </a:r>
            <a:r>
              <a:rPr lang="en-US" sz="900" b="1" dirty="0" smtClean="0"/>
              <a:t> Day</a:t>
            </a:r>
          </a:p>
          <a:p>
            <a:pPr algn="ctr"/>
            <a:r>
              <a:rPr lang="en-US" sz="900" b="1" dirty="0" smtClean="0"/>
              <a:t>All data entered from Interims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5200" y="7607300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Grades Due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35200" y="6629316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Happy B-Day Jill!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32300" y="76073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Data Analysis Mtgs.</a:t>
            </a:r>
            <a:endParaRPr lang="en-US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48300" y="2704068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48300" y="4418400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48300" y="5497732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48300" y="7390032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48300" y="9358532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48300" y="51756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6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 Word Work Grade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00312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0" y="6278"/>
            <a:ext cx="7744313" cy="996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755900"/>
            <a:ext cx="92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3:30 Staff Mtg.</a:t>
            </a:r>
            <a:endParaRPr lang="en-US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4330700"/>
            <a:ext cx="92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Mother’s Day!</a:t>
            </a:r>
            <a:endParaRPr lang="en-US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3003778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Happy B-Day Catherine!!</a:t>
            </a:r>
            <a:endParaRPr lang="en-US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3300" y="4375378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3:30 Curriculum Council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464278"/>
            <a:ext cx="92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3:30 IL Mtg.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692878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8:00 am Grade Level Mtg.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1800" y="6115278"/>
            <a:ext cx="92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End of 5 Weeks</a:t>
            </a:r>
            <a:endParaRPr lang="en-US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8299678"/>
            <a:ext cx="92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Memorial Day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1800" y="2692856"/>
            <a:ext cx="927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1800" y="4348862"/>
            <a:ext cx="927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61000" y="7719368"/>
            <a:ext cx="927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11800" y="5884446"/>
            <a:ext cx="927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2:20 Team Mtg.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61000" y="5543660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7</a:t>
            </a:r>
            <a:r>
              <a:rPr lang="en-US" sz="900" b="1" baseline="30000" dirty="0" smtClean="0"/>
              <a:t>th</a:t>
            </a:r>
            <a:r>
              <a:rPr lang="en-US" sz="900" b="1" dirty="0" smtClean="0"/>
              <a:t> Word Work Grade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0649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719</Words>
  <Application>Microsoft Macintosh PowerPoint</Application>
  <PresentationFormat>Custom</PresentationFormat>
  <Paragraphs>181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Novack</dc:creator>
  <cp:lastModifiedBy>Microsoft Office User</cp:lastModifiedBy>
  <cp:revision>70</cp:revision>
  <cp:lastPrinted>2015-08-25T16:27:56Z</cp:lastPrinted>
  <dcterms:created xsi:type="dcterms:W3CDTF">2015-05-15T04:32:10Z</dcterms:created>
  <dcterms:modified xsi:type="dcterms:W3CDTF">2016-04-10T20:55:24Z</dcterms:modified>
</cp:coreProperties>
</file>